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d4007ae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d4007ae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b042480a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b042480a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b042480a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b042480a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d43f942d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d43f942d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b042480a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b042480a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b042480a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b042480a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b042480a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b042480a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d43f942d6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d43f942d6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b042480a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b042480a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d43f942d6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d43f942d6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d4007ae3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d4007ae3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b042480a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b042480a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b042480a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b042480a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b042480a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b042480a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b042480a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b042480a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b042480a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b042480a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b042480a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b042480a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b042480a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b042480a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d43f942d6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d43f942d6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b042480a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b042480a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d457d00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d457d00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d4007ae3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d4007ae3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b042480a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b042480a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b042480a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b042480a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d46d244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d46d244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d46d2445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d46d2445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d46d2445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d46d2445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b042480a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b042480a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b042480a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b042480a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b042480a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b042480a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d46d2445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d46d2445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d46d2445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d46d2445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d4007ae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d4007ae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b042480a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b042480a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b042480a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b042480a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b042480a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b042480a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b042480aa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b042480aa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b042480a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b042480a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d50a4955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d50a495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b042480a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b042480a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b042480aa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b042480aa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d50a4955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d50a4955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b042480aa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b042480aa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b042480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b042480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b042480aa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b042480a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b042480a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b042480a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b042480aa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b042480aa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d50a49554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d50a4955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b042480a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b042480a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b042480aa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b042480aa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b042480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b042480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d4007ae3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d4007ae3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b042480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b042480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b042480a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b042480a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7.png"/><Relationship Id="rId7" Type="http://schemas.openxmlformats.org/officeDocument/2006/relationships/image" Target="../media/image24.png"/><Relationship Id="rId8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python.org/downloads/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jetbrains.com/pycharm/download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automatetheboringstuff.com/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automatetheboringstuff.com/" TargetMode="External"/><Relationship Id="rId4" Type="http://schemas.openxmlformats.org/officeDocument/2006/relationships/hyperlink" Target="https://docs.python.org/3/index.html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automatetheboringstuff.com/" TargetMode="External"/><Relationship Id="rId4" Type="http://schemas.openxmlformats.org/officeDocument/2006/relationships/hyperlink" Target="https://docs.python.org/3/index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programming with Python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 School of Digital Integration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760" y="3478675"/>
            <a:ext cx="1336975" cy="13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2988" y="3478675"/>
            <a:ext cx="3958249" cy="13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course about?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95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will you be capable of at the end of the course? 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Continue learning programming by yourself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course about?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95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will you be capable of at the end of the course? 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Continue learning programming by yourself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 an idea into a working program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course about?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95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will you be capable of at the end of the course? 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Continue learning programming by yourself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 an idea into a working program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 of projects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Chat bot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Dictionary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Simple console game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analysis/plots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475" y="2571750"/>
            <a:ext cx="1972050" cy="17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475" y="3486867"/>
            <a:ext cx="3103874" cy="1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5050" y="2307700"/>
            <a:ext cx="3752800" cy="10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we learn?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95900"/>
            <a:ext cx="8520600" cy="3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work: Theory + Programming tasks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Please ask questions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Slides and code samples are published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we learn?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195900"/>
            <a:ext cx="8520600" cy="3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work: Theory + Programming tasks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Please ask questions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Slides and code samples are published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Homework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Based on the previous class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Published after the lesson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mandatory but we highly recommend you to do it - programming is a skill and requires practice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we learn?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95900"/>
            <a:ext cx="8520600" cy="3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work: Theory + Programming tasks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Please ask questions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Slides and code samples are published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Homework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Based on the previous class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Published after the lesson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mandatory but we highly recommend you to do it - programming is a skill and requires practice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form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Please complain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https://goo.gl/forms/0vzhNp7qLigY84Wq2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we learn?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95900"/>
            <a:ext cx="8520600" cy="3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work: Theory + Programming tasks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Please ask questions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Slides and code samples are published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Homework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Based on the previous class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Published after the lesson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mandatory but we highly recommend you to do it - programming is a skill and requires practice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form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Please complain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https://goo.gl/forms/0vzhNp7qLigY84Wq2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Attendance tracking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have to attend at least 80% of lessons to get the confirmation letter from ReDI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program?</a:t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“Lives” inside a “computer”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Performs some task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program?</a:t>
            </a:r>
            <a:endParaRPr/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“Lives” inside a “computer”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Performs some task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13" y="2386013"/>
            <a:ext cx="8258175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have distance (S) and time (t), how to calculate the average speed?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975" y="1928624"/>
            <a:ext cx="3654325" cy="26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we?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have distance (S) and time (t), how to calculate the average speed?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1st attempt: “Divide S by t”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Computer doesn’t know, what S and t is</a:t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975" y="1928624"/>
            <a:ext cx="3654325" cy="26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have distance (S) and time (t), how to calculate the average speed?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1st attempt: “Divide S by t”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Computer doesn’t know, what S and t 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2nd attempt: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Request</a:t>
            </a:r>
            <a:r>
              <a:rPr lang="en"/>
              <a:t> and </a:t>
            </a:r>
            <a:r>
              <a:rPr b="1" lang="en"/>
              <a:t>remember </a:t>
            </a:r>
            <a:r>
              <a:rPr lang="en"/>
              <a:t>a number for 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Request</a:t>
            </a:r>
            <a:r>
              <a:rPr lang="en"/>
              <a:t> and </a:t>
            </a:r>
            <a:r>
              <a:rPr b="1" lang="en"/>
              <a:t>remember</a:t>
            </a:r>
            <a:r>
              <a:rPr lang="en"/>
              <a:t> a number for 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Divide S by t and </a:t>
            </a:r>
            <a:r>
              <a:rPr b="1" lang="en"/>
              <a:t>remember </a:t>
            </a:r>
            <a:r>
              <a:rPr lang="en"/>
              <a:t>the result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Print</a:t>
            </a:r>
            <a:r>
              <a:rPr lang="en"/>
              <a:t> the result</a:t>
            </a:r>
            <a:endParaRPr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975" y="1928624"/>
            <a:ext cx="3654325" cy="26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have distance (S) and time (t), how to calculate the average speed?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1st attempt: “Divide S by t”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Computer doesn’t know, what S and t 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2nd attempt: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Request</a:t>
            </a:r>
            <a:r>
              <a:rPr lang="en"/>
              <a:t> and </a:t>
            </a:r>
            <a:r>
              <a:rPr b="1" lang="en"/>
              <a:t>remember </a:t>
            </a:r>
            <a:r>
              <a:rPr lang="en"/>
              <a:t>a number for 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Request</a:t>
            </a:r>
            <a:r>
              <a:rPr lang="en"/>
              <a:t> and </a:t>
            </a:r>
            <a:r>
              <a:rPr b="1" lang="en"/>
              <a:t>remember</a:t>
            </a:r>
            <a:r>
              <a:rPr lang="en"/>
              <a:t> a number for 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Divide S by t and </a:t>
            </a:r>
            <a:r>
              <a:rPr b="1" lang="en"/>
              <a:t>remember </a:t>
            </a:r>
            <a:r>
              <a:rPr lang="en"/>
              <a:t>the result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Print</a:t>
            </a:r>
            <a:r>
              <a:rPr lang="en"/>
              <a:t> the result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3rd attempt: ...</a:t>
            </a:r>
            <a:endParaRPr/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975" y="1928624"/>
            <a:ext cx="3654325" cy="26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explain an algorithm to a computer</a:t>
            </a:r>
            <a:endParaRPr/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862" y="1132975"/>
            <a:ext cx="2228275" cy="175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explain an algorithm to a computer</a:t>
            </a:r>
            <a:endParaRPr/>
          </a:p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311700" y="3000000"/>
            <a:ext cx="8520600" cy="19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Physical hardware (CPU) has a set of commands (100-500 commands) - instruction set</a:t>
            </a:r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862" y="1132975"/>
            <a:ext cx="2228275" cy="175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explain an algorithm to a computer</a:t>
            </a:r>
            <a:endParaRPr/>
          </a:p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311700" y="3000000"/>
            <a:ext cx="8520600" cy="19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Physical hardware (CPU) has a set of commands (100-500 commands) - instruction 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really readable for a human: “move 16 bytes from address xxx to address yyy”</a:t>
            </a:r>
            <a:endParaRPr/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862" y="1132975"/>
            <a:ext cx="2228275" cy="175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explain an algorithm to a computer</a:t>
            </a:r>
            <a:endParaRPr/>
          </a:p>
        </p:txBody>
      </p:sp>
      <p:sp>
        <p:nvSpPr>
          <p:cNvPr id="220" name="Google Shape;220;p38"/>
          <p:cNvSpPr txBox="1"/>
          <p:nvPr>
            <p:ph idx="1" type="body"/>
          </p:nvPr>
        </p:nvSpPr>
        <p:spPr>
          <a:xfrm>
            <a:off x="311700" y="3000000"/>
            <a:ext cx="8520600" cy="19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Physical hardware (CPU) has a set of commands (100-500 commands) - instruction 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really readable for a human: “move 16 bytes from address xxx to address yyy”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Natural human language is not formal enough - hard for computer to understand (yet)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862" y="1132975"/>
            <a:ext cx="2228275" cy="175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explain an algorithm to a computer?</a:t>
            </a:r>
            <a:endParaRPr/>
          </a:p>
        </p:txBody>
      </p:sp>
      <p:sp>
        <p:nvSpPr>
          <p:cNvPr id="227" name="Google Shape;22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High-level programming languages (Python, C++, Java, Javascript etc)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Formal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read and written by humans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compiled as or interpreted to instruction set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explain an algorithm to a computer?</a:t>
            </a:r>
            <a:endParaRPr/>
          </a:p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High-level programming languages (Python, C++, Java, Javascript etc)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Formal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read and written by humans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compiled as or interpreted to instruction set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350" y="2473075"/>
            <a:ext cx="5381526" cy="24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Python?</a:t>
            </a:r>
            <a:endParaRPr/>
          </a:p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311700" y="1152475"/>
            <a:ext cx="8520600" cy="3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1994: Version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young (But is actively developed)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Mature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you?</a:t>
            </a:r>
            <a:endParaRPr/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(Time to </a:t>
            </a:r>
            <a:r>
              <a:rPr lang="en"/>
              <a:t>introduce</a:t>
            </a:r>
            <a:r>
              <a:rPr lang="en"/>
              <a:t> yourself)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Python?</a:t>
            </a:r>
            <a:endParaRPr/>
          </a:p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311700" y="1152475"/>
            <a:ext cx="8520600" cy="3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1994: Version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young (But is actively developed)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Goals (some of them)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and intuitive but as powerful as those of the major competitors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Suitable for everyday tasks allowing for short development times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Open-source (free)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Python?</a:t>
            </a:r>
            <a:endParaRPr/>
          </a:p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311700" y="1152475"/>
            <a:ext cx="8520600" cy="3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1994: Version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young (But is actively developed)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Goals (some of them)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and intuitive but as powerful as those of the major competitors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Suitable for everyday tasks allowing for short development times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Open-source (free)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areas of application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Web-development (backend)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Automation (e.g. automated testing)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Robotics (prototyping)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Artificial Intelligence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Science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Python?</a:t>
            </a:r>
            <a:endParaRPr/>
          </a:p>
        </p:txBody>
      </p:sp>
      <p:sp>
        <p:nvSpPr>
          <p:cNvPr id="258" name="Google Shape;25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in Web: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Youtube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Dropbox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Google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Quora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Instagram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BitTorrent (Earlier Version)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Spotify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Reddit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Pinterest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BitBucket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EVE Online MMOPG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Mercurial Source Control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/>
              <a:t>Other areas: https://www.python.org/about/success/</a:t>
            </a:r>
            <a:endParaRPr/>
          </a:p>
        </p:txBody>
      </p:sp>
      <p:pic>
        <p:nvPicPr>
          <p:cNvPr id="259" name="Google Shape;2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274" y="774075"/>
            <a:ext cx="256635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005" y="506575"/>
            <a:ext cx="2328295" cy="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622" y="1649400"/>
            <a:ext cx="2817628" cy="6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7100" y="1841100"/>
            <a:ext cx="2566350" cy="852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3401" y="3023875"/>
            <a:ext cx="1283450" cy="12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0500" y="2847200"/>
            <a:ext cx="2503500" cy="10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Python3</a:t>
            </a:r>
            <a:endParaRPr/>
          </a:p>
        </p:txBody>
      </p:sp>
      <p:sp>
        <p:nvSpPr>
          <p:cNvPr id="270" name="Google Shape;27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Linux: Should be installed: open Terminal (Ctrl+Alt+T on Ubuntu) and type </a:t>
            </a:r>
            <a:r>
              <a:rPr b="1" lang="en"/>
              <a:t>python3: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Windows &amp; MacOSx: If not installed (nothing with the word Python in start menu), 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https://www.python.org/downloads/</a:t>
            </a:r>
            <a:r>
              <a:rPr lang="en"/>
              <a:t>   download and install latest 3.x version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875" y="1945850"/>
            <a:ext cx="6262618" cy="867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2775" y="3740500"/>
            <a:ext cx="3696675" cy="12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You’re good to go</a:t>
            </a:r>
            <a:endParaRPr/>
          </a:p>
        </p:txBody>
      </p:sp>
      <p:sp>
        <p:nvSpPr>
          <p:cNvPr id="278" name="Google Shape;27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have have the interpreter installed (Python3)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You’re good to go</a:t>
            </a:r>
            <a:endParaRPr/>
          </a:p>
        </p:txBody>
      </p:sp>
      <p:sp>
        <p:nvSpPr>
          <p:cNvPr id="284" name="Google Shape;28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have have the interpreter installed (Python3)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use any text editor to create a python source file and “feed it to the interpreter”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You’re good to go</a:t>
            </a:r>
            <a:endParaRPr/>
          </a:p>
        </p:txBody>
      </p:sp>
      <p:sp>
        <p:nvSpPr>
          <p:cNvPr id="290" name="Google Shape;290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have have the interpreter installed (Python3)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use any text editor to create a python source file and “feed it to the interpreter”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But…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You’re good to go</a:t>
            </a:r>
            <a:endParaRPr/>
          </a:p>
        </p:txBody>
      </p:sp>
      <p:sp>
        <p:nvSpPr>
          <p:cNvPr id="296" name="Google Shape;29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have have the interpreter installed (Python3)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use any text editor to create a python source file and “feed it to the interpreter”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But…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We’ll be using IDE (Integrated development environment) in this course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Very convenient code editor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Has button “Run”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...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PyCharm</a:t>
            </a:r>
            <a:endParaRPr/>
          </a:p>
        </p:txBody>
      </p:sp>
      <p:sp>
        <p:nvSpPr>
          <p:cNvPr id="302" name="Google Shape;302;p50"/>
          <p:cNvSpPr txBox="1"/>
          <p:nvPr>
            <p:ph idx="1" type="body"/>
          </p:nvPr>
        </p:nvSpPr>
        <p:spPr>
          <a:xfrm>
            <a:off x="311700" y="1152475"/>
            <a:ext cx="8520600" cy="15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Ubuntu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Terminal: </a:t>
            </a:r>
            <a:r>
              <a:rPr b="1" lang="en"/>
              <a:t>sudo snap install pycharm-community --classic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Ubuntu: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 to: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https://www.jetbrains.com/pycharm/download/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Choose Community Edition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0"/>
          <p:cNvSpPr txBox="1"/>
          <p:nvPr/>
        </p:nvSpPr>
        <p:spPr>
          <a:xfrm>
            <a:off x="368950" y="3081775"/>
            <a:ext cx="33927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Windows: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Install the downloaded file</a:t>
            </a:r>
            <a:endParaRPr/>
          </a:p>
        </p:txBody>
      </p:sp>
      <p:sp>
        <p:nvSpPr>
          <p:cNvPr id="304" name="Google Shape;304;p50"/>
          <p:cNvSpPr txBox="1"/>
          <p:nvPr/>
        </p:nvSpPr>
        <p:spPr>
          <a:xfrm>
            <a:off x="3414525" y="3081775"/>
            <a:ext cx="5360400" cy="16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Other Linux (Not Ubuntu)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Uncompress the downloaded file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In Terminal type: </a:t>
            </a:r>
            <a:r>
              <a:rPr b="1" lang="en">
                <a:solidFill>
                  <a:schemeClr val="dk2"/>
                </a:solidFill>
              </a:rPr>
              <a:t>'cd &lt;path of bin folder inside the extracted folder&gt;'</a:t>
            </a:r>
            <a:endParaRPr b="1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then type </a:t>
            </a:r>
            <a:r>
              <a:rPr b="1" lang="en">
                <a:solidFill>
                  <a:schemeClr val="dk2"/>
                </a:solidFill>
              </a:rPr>
              <a:t>'sh pycharmXXX.sh'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your first program</a:t>
            </a:r>
            <a:endParaRPr/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PyCharm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</a:t>
            </a:r>
            <a:r>
              <a:rPr b="1" lang="en"/>
              <a:t>"Create new project"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624" y="1953825"/>
            <a:ext cx="3461225" cy="29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course about?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95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will you learn? 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programming concepts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</a:t>
            </a:r>
            <a:r>
              <a:rPr lang="en"/>
              <a:t>ame for many modern programming languages (Python, Java, C++, PHP, Javascript etc.)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Words like: loop, variable, function, parameter, library etc.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your first program</a:t>
            </a:r>
            <a:endParaRPr/>
          </a:p>
        </p:txBody>
      </p:sp>
      <p:sp>
        <p:nvSpPr>
          <p:cNvPr id="317" name="Google Shape;31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the location and the name of the project (this is the location where your programs will be stored)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"Create"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500" y="2847688"/>
            <a:ext cx="350520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your first program</a:t>
            </a:r>
            <a:endParaRPr/>
          </a:p>
        </p:txBody>
      </p:sp>
      <p:sp>
        <p:nvSpPr>
          <p:cNvPr id="324" name="Google Shape;32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Right-click on the project-name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"New" -&gt; "Python File"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125" y="2354350"/>
            <a:ext cx="5419725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your first program</a:t>
            </a:r>
            <a:endParaRPr/>
          </a:p>
        </p:txBody>
      </p:sp>
      <p:sp>
        <p:nvSpPr>
          <p:cNvPr id="331" name="Google Shape;331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 your file a 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"OK"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888" y="2647363"/>
            <a:ext cx="338137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your first program</a:t>
            </a:r>
            <a:endParaRPr/>
          </a:p>
        </p:txBody>
      </p:sp>
      <p:sp>
        <p:nvSpPr>
          <p:cNvPr id="338" name="Google Shape;338;p55"/>
          <p:cNvSpPr txBox="1"/>
          <p:nvPr>
            <p:ph idx="1" type="body"/>
          </p:nvPr>
        </p:nvSpPr>
        <p:spPr>
          <a:xfrm>
            <a:off x="311700" y="1152475"/>
            <a:ext cx="85206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 the following code in your file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Save and click Run -&gt; Run... and select your project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650" y="3022850"/>
            <a:ext cx="2967450" cy="13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5"/>
          <p:cNvSpPr txBox="1"/>
          <p:nvPr/>
        </p:nvSpPr>
        <p:spPr>
          <a:xfrm>
            <a:off x="873625" y="1839250"/>
            <a:ext cx="2232300" cy="364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'hello world!'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your first program</a:t>
            </a:r>
            <a:endParaRPr/>
          </a:p>
        </p:txBody>
      </p:sp>
      <p:sp>
        <p:nvSpPr>
          <p:cNvPr id="346" name="Google Shape;346;p56"/>
          <p:cNvSpPr txBox="1"/>
          <p:nvPr>
            <p:ph idx="1" type="body"/>
          </p:nvPr>
        </p:nvSpPr>
        <p:spPr>
          <a:xfrm>
            <a:off x="311700" y="1152475"/>
            <a:ext cx="8520600" cy="11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Check the result at the bottom of the window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6"/>
          <p:cNvSpPr txBox="1"/>
          <p:nvPr/>
        </p:nvSpPr>
        <p:spPr>
          <a:xfrm>
            <a:off x="383600" y="2254675"/>
            <a:ext cx="6359100" cy="907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/home/grafov/venv/tmp/bin/python /tmp/tmp/hello.py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Hello world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Process finished with exit code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</a:t>
            </a:r>
            <a:r>
              <a:rPr lang="en"/>
              <a:t> your first program</a:t>
            </a:r>
            <a:endParaRPr/>
          </a:p>
        </p:txBody>
      </p:sp>
      <p:sp>
        <p:nvSpPr>
          <p:cNvPr id="353" name="Google Shape;353;p57"/>
          <p:cNvSpPr txBox="1"/>
          <p:nvPr>
            <p:ph idx="1" type="body"/>
          </p:nvPr>
        </p:nvSpPr>
        <p:spPr>
          <a:xfrm>
            <a:off x="253825" y="1087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Built-in functions: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 of the language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Sub-program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Has unique name, effect or result, list of arguments (parameters)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https://docs.python.org/3/library/functions.html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Literals: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Represent  fixed values in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Different types: numbers (also floating-point),  boolean, string and some others</a:t>
            </a:r>
            <a:endParaRPr/>
          </a:p>
        </p:txBody>
      </p:sp>
      <p:sp>
        <p:nvSpPr>
          <p:cNvPr id="354" name="Google Shape;354;p57"/>
          <p:cNvSpPr txBox="1"/>
          <p:nvPr/>
        </p:nvSpPr>
        <p:spPr>
          <a:xfrm>
            <a:off x="3222050" y="1234125"/>
            <a:ext cx="2232300" cy="364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5" name="Google Shape;355;p57"/>
          <p:cNvSpPr txBox="1"/>
          <p:nvPr/>
        </p:nvSpPr>
        <p:spPr>
          <a:xfrm>
            <a:off x="3980250" y="2613475"/>
            <a:ext cx="1648200" cy="364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'hello world!'</a:t>
            </a:r>
            <a:endParaRPr b="1" sz="11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your first program</a:t>
            </a:r>
            <a:endParaRPr/>
          </a:p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253825" y="1087375"/>
            <a:ext cx="85206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One more very important thing for your first program</a:t>
            </a:r>
            <a:endParaRPr/>
          </a:p>
        </p:txBody>
      </p:sp>
      <p:sp>
        <p:nvSpPr>
          <p:cNvPr id="362" name="Google Shape;362;p58"/>
          <p:cNvSpPr txBox="1"/>
          <p:nvPr/>
        </p:nvSpPr>
        <p:spPr>
          <a:xfrm>
            <a:off x="311700" y="1570375"/>
            <a:ext cx="3801600" cy="1347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This is my first program in Python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It prints the line 'Hello world' to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the console output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'hello world!'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your first program</a:t>
            </a:r>
            <a:endParaRPr/>
          </a:p>
        </p:txBody>
      </p:sp>
      <p:sp>
        <p:nvSpPr>
          <p:cNvPr id="368" name="Google Shape;368;p59"/>
          <p:cNvSpPr txBox="1"/>
          <p:nvPr>
            <p:ph idx="1" type="body"/>
          </p:nvPr>
        </p:nvSpPr>
        <p:spPr>
          <a:xfrm>
            <a:off x="253825" y="1087375"/>
            <a:ext cx="85206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One more very important thing for your first program</a:t>
            </a:r>
            <a:endParaRPr/>
          </a:p>
        </p:txBody>
      </p:sp>
      <p:sp>
        <p:nvSpPr>
          <p:cNvPr id="369" name="Google Shape;369;p59"/>
          <p:cNvSpPr txBox="1"/>
          <p:nvPr/>
        </p:nvSpPr>
        <p:spPr>
          <a:xfrm>
            <a:off x="311700" y="1570375"/>
            <a:ext cx="3801600" cy="1347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This is my first program in Python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It prints the line 'Hello world' to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the console output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'hello world!'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0" name="Google Shape;370;p59"/>
          <p:cNvSpPr txBox="1"/>
          <p:nvPr>
            <p:ph idx="1" type="body"/>
          </p:nvPr>
        </p:nvSpPr>
        <p:spPr>
          <a:xfrm>
            <a:off x="311700" y="2982375"/>
            <a:ext cx="8520600" cy="16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Comments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Ignored by the interpreter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Write it for yourself or for somebody else who is supposed to read your code in future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use it to disable lines of code in your program without deleting them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</a:t>
            </a:r>
            <a:r>
              <a:rPr lang="en"/>
              <a:t> your first program</a:t>
            </a:r>
            <a:endParaRPr/>
          </a:p>
        </p:txBody>
      </p:sp>
      <p:sp>
        <p:nvSpPr>
          <p:cNvPr id="376" name="Google Shape;376;p60"/>
          <p:cNvSpPr txBox="1"/>
          <p:nvPr/>
        </p:nvSpPr>
        <p:spPr>
          <a:xfrm>
            <a:off x="426825" y="1150150"/>
            <a:ext cx="4349400" cy="1215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This is my first program in Python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It prints the line 'Hello world' to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the console output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'hello world!'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your first program</a:t>
            </a:r>
            <a:endParaRPr/>
          </a:p>
        </p:txBody>
      </p:sp>
      <p:sp>
        <p:nvSpPr>
          <p:cNvPr id="382" name="Google Shape;382;p61"/>
          <p:cNvSpPr txBox="1"/>
          <p:nvPr/>
        </p:nvSpPr>
        <p:spPr>
          <a:xfrm>
            <a:off x="426825" y="1150150"/>
            <a:ext cx="4349400" cy="1215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This is my first program in Python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It prints the line 'Hello world' to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the console output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'hello world!'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3" name="Google Shape;383;p61"/>
          <p:cNvSpPr txBox="1"/>
          <p:nvPr/>
        </p:nvSpPr>
        <p:spPr>
          <a:xfrm>
            <a:off x="426825" y="2497875"/>
            <a:ext cx="4349400" cy="99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Traceback (most recent call last):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File "hello.py", line 5, in &lt;module&gt;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Print('Hello world!')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NameError: name 'Print' is not defined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course about?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95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will you learn? 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programming concepts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Same for many modern programming languages (Python, Java, C++, PHP, Javascript etc.)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Words like: loop, variable, function, parameter, library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Programming skills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Problem analysis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Problem decomposition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Design and implementation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Testing and debugging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your first program</a:t>
            </a:r>
            <a:endParaRPr/>
          </a:p>
        </p:txBody>
      </p:sp>
      <p:sp>
        <p:nvSpPr>
          <p:cNvPr id="389" name="Google Shape;389;p62"/>
          <p:cNvSpPr txBox="1"/>
          <p:nvPr/>
        </p:nvSpPr>
        <p:spPr>
          <a:xfrm>
            <a:off x="426825" y="1150150"/>
            <a:ext cx="4349400" cy="1215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This is my first program in Python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It prints the line 'Hello world' to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the console output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'hello world!'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0" name="Google Shape;390;p62"/>
          <p:cNvSpPr txBox="1"/>
          <p:nvPr/>
        </p:nvSpPr>
        <p:spPr>
          <a:xfrm>
            <a:off x="426825" y="2497875"/>
            <a:ext cx="4349400" cy="99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Traceback (most recent call last):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File "hello.py", line 5, in &lt;module&gt;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Print('Hello world!')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NameError: name 'Print' is not defined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1" name="Google Shape;391;p62"/>
          <p:cNvSpPr txBox="1"/>
          <p:nvPr/>
        </p:nvSpPr>
        <p:spPr>
          <a:xfrm>
            <a:off x="426825" y="3626300"/>
            <a:ext cx="76971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If you can’t understand it right away, usually it’s enough to search for the text of an error: 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https://duckduckgo.com/?q=python3+NameError%3A+name+%27Print%27+is+not+defined&amp;t=canonical&amp;ia=web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Multi-instruction program</a:t>
            </a:r>
            <a:endParaRPr/>
          </a:p>
        </p:txBody>
      </p:sp>
      <p:sp>
        <p:nvSpPr>
          <p:cNvPr id="397" name="Google Shape;397;p63"/>
          <p:cNvSpPr txBox="1"/>
          <p:nvPr/>
        </p:nvSpPr>
        <p:spPr>
          <a:xfrm>
            <a:off x="311700" y="1017725"/>
            <a:ext cx="3978300" cy="1334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This is my first multi-instruction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program in Python: It prints two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lines to the console output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'hello world!'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"My name is Denis"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50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Multi-instruction program</a:t>
            </a:r>
            <a:endParaRPr/>
          </a:p>
        </p:txBody>
      </p:sp>
      <p:sp>
        <p:nvSpPr>
          <p:cNvPr id="403" name="Google Shape;403;p64"/>
          <p:cNvSpPr txBox="1"/>
          <p:nvPr>
            <p:ph idx="1" type="body"/>
          </p:nvPr>
        </p:nvSpPr>
        <p:spPr>
          <a:xfrm>
            <a:off x="311700" y="2622175"/>
            <a:ext cx="8520600" cy="19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one</a:t>
            </a:r>
            <a:r>
              <a:rPr lang="en"/>
              <a:t> “instruction” per 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Empty lines are allowed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Instructions are executed one after another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 at the quotes (both ways work with string literals)</a:t>
            </a:r>
            <a:endParaRPr/>
          </a:p>
        </p:txBody>
      </p:sp>
      <p:sp>
        <p:nvSpPr>
          <p:cNvPr id="404" name="Google Shape;404;p64"/>
          <p:cNvSpPr txBox="1"/>
          <p:nvPr/>
        </p:nvSpPr>
        <p:spPr>
          <a:xfrm>
            <a:off x="311700" y="1017725"/>
            <a:ext cx="3978300" cy="1334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This is my first multi-instruction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program in Python: It prints two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lines to the console output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'hello world!'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"My name is Denis"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50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materials and where to find help</a:t>
            </a:r>
            <a:endParaRPr/>
          </a:p>
        </p:txBody>
      </p:sp>
      <p:sp>
        <p:nvSpPr>
          <p:cNvPr id="410" name="Google Shape;410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https://automatetheboringstuff.com/</a:t>
            </a:r>
            <a:r>
              <a:rPr lang="en"/>
              <a:t> - Online book, covers all the basics of Python and how to use it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materials and where to find help</a:t>
            </a:r>
            <a:endParaRPr/>
          </a:p>
        </p:txBody>
      </p:sp>
      <p:sp>
        <p:nvSpPr>
          <p:cNvPr id="416" name="Google Shape;416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https://automatetheboringstuff.com/</a:t>
            </a:r>
            <a:r>
              <a:rPr lang="en"/>
              <a:t> - Online book, covers all the basics of Python and how to use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https://docs.python.org/3/index.html</a:t>
            </a:r>
            <a:r>
              <a:rPr lang="en"/>
              <a:t> - Python3 documentation (including Tutorial)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materials and where to find help</a:t>
            </a:r>
            <a:endParaRPr/>
          </a:p>
        </p:txBody>
      </p:sp>
      <p:sp>
        <p:nvSpPr>
          <p:cNvPr id="422" name="Google Shape;422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https://automatetheboringstuff.com/</a:t>
            </a:r>
            <a:r>
              <a:rPr lang="en"/>
              <a:t> - Online book, covers all the basics of Python and how to use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https://docs.python.org/3/index.html</a:t>
            </a:r>
            <a:r>
              <a:rPr lang="en"/>
              <a:t> - Python3 documentation (including Tutorial)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Internet search - community is big, many questions were already posted somewhere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Pay special attention to the information at stackoverflow.com 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course about?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95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will you learn? 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programming concepts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Same for many modern programming languages (Python, Java, C++, PHP, Javascript etc.)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Words like: loop, variable, function, parameter, library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Programming skills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Problem analysis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Problem decomposition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Design and implementation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Testing and debugging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syntax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Essential subset of Python3 features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course about?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95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worry, it’s not a theoretical computers science course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800" y="1655150"/>
            <a:ext cx="2597950" cy="17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course about?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95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worry, it’s not a theoretical computers science course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skills requires practicing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800" y="1655150"/>
            <a:ext cx="2597950" cy="17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course about?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95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worry, it’s not a theoretical computers science course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skills requires practicing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have to code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800" y="1655150"/>
            <a:ext cx="2597950" cy="17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950" y="2427075"/>
            <a:ext cx="3591374" cy="202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